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327" r:id="rId4"/>
    <p:sldId id="328" r:id="rId5"/>
    <p:sldId id="330" r:id="rId6"/>
    <p:sldId id="325" r:id="rId7"/>
    <p:sldId id="332" r:id="rId8"/>
    <p:sldId id="331" r:id="rId9"/>
    <p:sldId id="333" r:id="rId10"/>
    <p:sldId id="335" r:id="rId11"/>
    <p:sldId id="337" r:id="rId12"/>
    <p:sldId id="338" r:id="rId13"/>
    <p:sldId id="267" r:id="rId14"/>
  </p:sldIdLst>
  <p:sldSz cx="20104100" cy="11309350"/>
  <p:notesSz cx="20104100" cy="11309350"/>
  <p:embeddedFontLst>
    <p:embeddedFont>
      <p:font typeface="Nanum Gothic" panose="020B0600000101010101" charset="-127"/>
      <p:regular r:id="rId16"/>
      <p:bold r:id="rId17"/>
    </p:embeddedFont>
    <p:embeddedFont>
      <p:font typeface="NanumGothic ExtraBold" panose="020B0600000101010101" charset="-12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휴먼둥근헤드라인" panose="02030504000101010101" pitchFamily="18" charset="-127"/>
      <p:regular r:id="rId23"/>
    </p:embeddedFont>
    <p:embeddedFont>
      <p:font typeface="휴먼모음T" panose="02030504000101010101" pitchFamily="18" charset="-127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4" roundtripDataSignature="AMtx7mjpbNDt0jGhkpm9uuImR8dL3GKa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688" autoAdjust="0"/>
  </p:normalViewPr>
  <p:slideViewPr>
    <p:cSldViewPr snapToGrid="0">
      <p:cViewPr varScale="1">
        <p:scale>
          <a:sx n="64" d="100"/>
          <a:sy n="64" d="100"/>
        </p:scale>
        <p:origin x="774" y="78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11387138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.</a:t>
            </a:r>
            <a:r>
              <a:rPr lang="ko-KR" altLang="en-US" dirty="0"/>
              <a:t> 저희의 초안입니다</a:t>
            </a:r>
            <a:r>
              <a:rPr lang="en-US" altLang="ko-KR" dirty="0"/>
              <a:t>. </a:t>
            </a:r>
            <a:r>
              <a:rPr lang="ko-KR" altLang="en-US" dirty="0"/>
              <a:t>여기서 </a:t>
            </a:r>
            <a:r>
              <a:rPr lang="en-US" altLang="ko-KR" dirty="0"/>
              <a:t>2</a:t>
            </a:r>
            <a:r>
              <a:rPr lang="ko-KR" altLang="en-US" dirty="0"/>
              <a:t>개 바퀴로 주행하는 것에 대해 많은 분들이 </a:t>
            </a:r>
            <a:r>
              <a:rPr lang="ko-KR" altLang="en-US" dirty="0" err="1"/>
              <a:t>도립진자</a:t>
            </a:r>
            <a:r>
              <a:rPr lang="ko-KR" altLang="en-US" dirty="0"/>
              <a:t> 모델로 이해하셨던 것 같은데요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5699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.</a:t>
            </a:r>
            <a:r>
              <a:rPr lang="ko-KR" altLang="en-US" dirty="0"/>
              <a:t> 저희의 초안입니다</a:t>
            </a:r>
            <a:r>
              <a:rPr lang="en-US" altLang="ko-KR" dirty="0"/>
              <a:t>. </a:t>
            </a:r>
            <a:r>
              <a:rPr lang="ko-KR" altLang="en-US" dirty="0"/>
              <a:t>여기서 </a:t>
            </a:r>
            <a:r>
              <a:rPr lang="en-US" altLang="ko-KR" dirty="0"/>
              <a:t>2</a:t>
            </a:r>
            <a:r>
              <a:rPr lang="ko-KR" altLang="en-US" dirty="0"/>
              <a:t>개 바퀴로 주행하는 것에 대해 많은 분들이 </a:t>
            </a:r>
            <a:r>
              <a:rPr lang="ko-KR" altLang="en-US" dirty="0" err="1"/>
              <a:t>도립진자</a:t>
            </a:r>
            <a:r>
              <a:rPr lang="ko-KR" altLang="en-US" dirty="0"/>
              <a:t> 모델로 이해하셨던 것 같은데요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1067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.</a:t>
            </a:r>
            <a:r>
              <a:rPr lang="ko-KR" altLang="en-US" dirty="0"/>
              <a:t> 저희의 초안입니다</a:t>
            </a:r>
            <a:r>
              <a:rPr lang="en-US" altLang="ko-KR" dirty="0"/>
              <a:t>. </a:t>
            </a:r>
            <a:r>
              <a:rPr lang="ko-KR" altLang="en-US" dirty="0"/>
              <a:t>여기서 </a:t>
            </a:r>
            <a:r>
              <a:rPr lang="en-US" altLang="ko-KR" dirty="0"/>
              <a:t>2</a:t>
            </a:r>
            <a:r>
              <a:rPr lang="ko-KR" altLang="en-US" dirty="0"/>
              <a:t>개 바퀴로 주행하는 것에 대해 많은 분들이 </a:t>
            </a:r>
            <a:r>
              <a:rPr lang="ko-KR" altLang="en-US" dirty="0" err="1"/>
              <a:t>도립진자</a:t>
            </a:r>
            <a:r>
              <a:rPr lang="ko-KR" altLang="en-US" dirty="0"/>
              <a:t> 모델로 이해하셨던 것 같은데요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25338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2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9220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저희가 만들기로 주제는 이동식 커피 자판기였습니다</a:t>
            </a:r>
            <a:r>
              <a:rPr lang="en-US" altLang="ko-KR" dirty="0"/>
              <a:t>. </a:t>
            </a:r>
            <a:r>
              <a:rPr lang="ko-KR" altLang="en-US" dirty="0"/>
              <a:t>따라서 작동목표는 </a:t>
            </a:r>
            <a:r>
              <a:rPr lang="en-US" altLang="ko-KR" dirty="0"/>
              <a:t>~</a:t>
            </a:r>
            <a:r>
              <a:rPr lang="ko-KR" altLang="en-US" dirty="0"/>
              <a:t>하다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7671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저희가 만들기로 한 주제는 이동식 커피 자판기였습니다</a:t>
            </a:r>
            <a:r>
              <a:rPr lang="en-US" altLang="ko-KR" dirty="0"/>
              <a:t>. </a:t>
            </a:r>
            <a:r>
              <a:rPr lang="ko-KR" altLang="en-US" dirty="0"/>
              <a:t>따라서 작동목표는 </a:t>
            </a:r>
            <a:r>
              <a:rPr lang="en-US" altLang="ko-KR" dirty="0"/>
              <a:t>~</a:t>
            </a:r>
            <a:r>
              <a:rPr lang="ko-KR" altLang="en-US" dirty="0"/>
              <a:t>하다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8415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저희가 만들기로 한 주제는 이동식 커피 자판기였습니다</a:t>
            </a:r>
            <a:r>
              <a:rPr lang="en-US" altLang="ko-KR" dirty="0"/>
              <a:t>. </a:t>
            </a:r>
            <a:r>
              <a:rPr lang="ko-KR" altLang="en-US" dirty="0"/>
              <a:t>따라서 작동목표는 </a:t>
            </a:r>
            <a:r>
              <a:rPr lang="en-US" altLang="ko-KR" dirty="0"/>
              <a:t>~</a:t>
            </a:r>
            <a:r>
              <a:rPr lang="ko-KR" altLang="en-US" dirty="0"/>
              <a:t>하다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7426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.</a:t>
            </a:r>
            <a:r>
              <a:rPr lang="ko-KR" altLang="en-US" dirty="0"/>
              <a:t> 저희의 초안입니다</a:t>
            </a:r>
            <a:r>
              <a:rPr lang="en-US" altLang="ko-KR" dirty="0"/>
              <a:t>. </a:t>
            </a:r>
            <a:r>
              <a:rPr lang="ko-KR" altLang="en-US" dirty="0"/>
              <a:t>여기서 </a:t>
            </a:r>
            <a:r>
              <a:rPr lang="en-US" altLang="ko-KR" dirty="0"/>
              <a:t>2</a:t>
            </a:r>
            <a:r>
              <a:rPr lang="ko-KR" altLang="en-US" dirty="0"/>
              <a:t>개 바퀴로 주행하는 것에 대해 많은 분들이 </a:t>
            </a:r>
            <a:r>
              <a:rPr lang="ko-KR" altLang="en-US" dirty="0" err="1"/>
              <a:t>도립진자</a:t>
            </a:r>
            <a:r>
              <a:rPr lang="ko-KR" altLang="en-US" dirty="0"/>
              <a:t> 모델로 이해하셨던 것 같은데요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2703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.</a:t>
            </a:r>
            <a:r>
              <a:rPr lang="ko-KR" altLang="en-US" dirty="0"/>
              <a:t> 저희의 초안입니다</a:t>
            </a:r>
            <a:r>
              <a:rPr lang="en-US" altLang="ko-KR" dirty="0"/>
              <a:t>. </a:t>
            </a:r>
            <a:r>
              <a:rPr lang="ko-KR" altLang="en-US" dirty="0"/>
              <a:t>여기서 </a:t>
            </a:r>
            <a:r>
              <a:rPr lang="en-US" altLang="ko-KR" dirty="0"/>
              <a:t>2</a:t>
            </a:r>
            <a:r>
              <a:rPr lang="ko-KR" altLang="en-US" dirty="0"/>
              <a:t>개 바퀴로 주행하는 것에 대해 많은 분들이 </a:t>
            </a:r>
            <a:r>
              <a:rPr lang="ko-KR" altLang="en-US" dirty="0" err="1"/>
              <a:t>도립진자</a:t>
            </a:r>
            <a:r>
              <a:rPr lang="ko-KR" altLang="en-US" dirty="0"/>
              <a:t> 모델로 이해하셨던 것 같은데요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973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.</a:t>
            </a:r>
            <a:r>
              <a:rPr lang="ko-KR" altLang="en-US" dirty="0"/>
              <a:t> 저희의 초안입니다</a:t>
            </a:r>
            <a:r>
              <a:rPr lang="en-US" altLang="ko-KR" dirty="0"/>
              <a:t>. </a:t>
            </a:r>
            <a:r>
              <a:rPr lang="ko-KR" altLang="en-US" dirty="0"/>
              <a:t>여기서 </a:t>
            </a:r>
            <a:r>
              <a:rPr lang="en-US" altLang="ko-KR" dirty="0"/>
              <a:t>2</a:t>
            </a:r>
            <a:r>
              <a:rPr lang="ko-KR" altLang="en-US" dirty="0"/>
              <a:t>개 바퀴로 주행하는 것에 대해 많은 분들이 </a:t>
            </a:r>
            <a:r>
              <a:rPr lang="ko-KR" altLang="en-US" dirty="0" err="1"/>
              <a:t>도립진자</a:t>
            </a:r>
            <a:r>
              <a:rPr lang="ko-KR" altLang="en-US" dirty="0"/>
              <a:t> 모델로 이해하셨던 것 같은데요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7108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.</a:t>
            </a:r>
            <a:r>
              <a:rPr lang="ko-KR" altLang="en-US" dirty="0"/>
              <a:t> 저희의 초안입니다</a:t>
            </a:r>
            <a:r>
              <a:rPr lang="en-US" altLang="ko-KR" dirty="0"/>
              <a:t>. </a:t>
            </a:r>
            <a:r>
              <a:rPr lang="ko-KR" altLang="en-US" dirty="0"/>
              <a:t>여기서 </a:t>
            </a:r>
            <a:r>
              <a:rPr lang="en-US" altLang="ko-KR" dirty="0"/>
              <a:t>2</a:t>
            </a:r>
            <a:r>
              <a:rPr lang="ko-KR" altLang="en-US" dirty="0"/>
              <a:t>개 바퀴로 주행하는 것에 대해 많은 분들이 </a:t>
            </a:r>
            <a:r>
              <a:rPr lang="ko-KR" altLang="en-US" dirty="0" err="1"/>
              <a:t>도립진자</a:t>
            </a:r>
            <a:r>
              <a:rPr lang="ko-KR" altLang="en-US" dirty="0"/>
              <a:t> 모델로 이해하셨던 것 같은데요</a:t>
            </a:r>
            <a:endParaRPr dirty="0"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5418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4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4"/>
          <p:cNvSpPr txBox="1">
            <a:spLocks noGrp="1"/>
          </p:cNvSpPr>
          <p:nvPr>
            <p:ph type="sldNum" idx="12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1005205" y="452374"/>
            <a:ext cx="18093690" cy="180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5.mp4"/><Relationship Id="rId7" Type="http://schemas.openxmlformats.org/officeDocument/2006/relationships/image" Target="../media/image12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/>
          <p:nvPr/>
        </p:nvSpPr>
        <p:spPr>
          <a:xfrm>
            <a:off x="0" y="0"/>
            <a:ext cx="20104100" cy="11450074"/>
          </a:xfrm>
          <a:custGeom>
            <a:avLst/>
            <a:gdLst/>
            <a:ahLst/>
            <a:cxnLst/>
            <a:rect l="l" t="t" r="r" b="b"/>
            <a:pathLst>
              <a:path w="20104100" h="11308715" extrusionOk="0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48" name="Google Shape;48;p1"/>
          <p:cNvSpPr/>
          <p:nvPr/>
        </p:nvSpPr>
        <p:spPr>
          <a:xfrm>
            <a:off x="15630786" y="676081"/>
            <a:ext cx="1687194" cy="396240"/>
          </a:xfrm>
          <a:custGeom>
            <a:avLst/>
            <a:gdLst/>
            <a:ahLst/>
            <a:cxnLst/>
            <a:rect l="l" t="t" r="r" b="b"/>
            <a:pathLst>
              <a:path w="1687194" h="396240" extrusionOk="0">
                <a:moveTo>
                  <a:pt x="1687060" y="0"/>
                </a:moveTo>
                <a:lnTo>
                  <a:pt x="0" y="0"/>
                </a:lnTo>
                <a:lnTo>
                  <a:pt x="0" y="395736"/>
                </a:lnTo>
                <a:lnTo>
                  <a:pt x="1687060" y="395736"/>
                </a:lnTo>
                <a:lnTo>
                  <a:pt x="168706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49" name="Google Shape;49;p1"/>
          <p:cNvSpPr/>
          <p:nvPr/>
        </p:nvSpPr>
        <p:spPr>
          <a:xfrm>
            <a:off x="15630786" y="1217780"/>
            <a:ext cx="1687195" cy="396240"/>
          </a:xfrm>
          <a:custGeom>
            <a:avLst/>
            <a:gdLst/>
            <a:ahLst/>
            <a:cxnLst/>
            <a:rect l="l" t="t" r="r" b="b"/>
            <a:pathLst>
              <a:path w="1687194" h="396240" extrusionOk="0">
                <a:moveTo>
                  <a:pt x="1687060" y="0"/>
                </a:moveTo>
                <a:lnTo>
                  <a:pt x="0" y="0"/>
                </a:lnTo>
                <a:lnTo>
                  <a:pt x="0" y="395736"/>
                </a:lnTo>
                <a:lnTo>
                  <a:pt x="1687060" y="395736"/>
                </a:lnTo>
                <a:lnTo>
                  <a:pt x="168706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50" name="Google Shape;50;p1"/>
          <p:cNvSpPr/>
          <p:nvPr/>
        </p:nvSpPr>
        <p:spPr>
          <a:xfrm>
            <a:off x="-6350" y="707889"/>
            <a:ext cx="2731135" cy="2731770"/>
          </a:xfrm>
          <a:custGeom>
            <a:avLst/>
            <a:gdLst/>
            <a:ahLst/>
            <a:cxnLst/>
            <a:rect l="l" t="t" r="r" b="b"/>
            <a:pathLst>
              <a:path w="2731135" h="2731770" extrusionOk="0">
                <a:moveTo>
                  <a:pt x="2730903" y="0"/>
                </a:moveTo>
                <a:lnTo>
                  <a:pt x="6408" y="0"/>
                </a:lnTo>
                <a:lnTo>
                  <a:pt x="0" y="6646"/>
                </a:lnTo>
                <a:lnTo>
                  <a:pt x="0" y="1820778"/>
                </a:lnTo>
                <a:lnTo>
                  <a:pt x="910137" y="1820778"/>
                </a:lnTo>
                <a:lnTo>
                  <a:pt x="910137" y="2731217"/>
                </a:lnTo>
                <a:lnTo>
                  <a:pt x="2725600" y="2731217"/>
                </a:lnTo>
                <a:lnTo>
                  <a:pt x="2730903" y="2726354"/>
                </a:lnTo>
                <a:lnTo>
                  <a:pt x="273090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51" name="Google Shape;51;p1"/>
          <p:cNvSpPr/>
          <p:nvPr/>
        </p:nvSpPr>
        <p:spPr>
          <a:xfrm>
            <a:off x="0" y="7871799"/>
            <a:ext cx="2714625" cy="2731770"/>
          </a:xfrm>
          <a:custGeom>
            <a:avLst/>
            <a:gdLst/>
            <a:ahLst/>
            <a:cxnLst/>
            <a:rect l="l" t="t" r="r" b="b"/>
            <a:pathLst>
              <a:path w="2714625" h="2731770" extrusionOk="0">
                <a:moveTo>
                  <a:pt x="2708950" y="0"/>
                </a:moveTo>
                <a:lnTo>
                  <a:pt x="0" y="0"/>
                </a:lnTo>
                <a:lnTo>
                  <a:pt x="0" y="2731217"/>
                </a:lnTo>
                <a:lnTo>
                  <a:pt x="2708485" y="2731217"/>
                </a:lnTo>
                <a:lnTo>
                  <a:pt x="2714102" y="2725286"/>
                </a:lnTo>
                <a:lnTo>
                  <a:pt x="2714102" y="1820778"/>
                </a:lnTo>
                <a:lnTo>
                  <a:pt x="1803688" y="1820778"/>
                </a:lnTo>
                <a:lnTo>
                  <a:pt x="1803688" y="910288"/>
                </a:lnTo>
                <a:lnTo>
                  <a:pt x="2714102" y="910288"/>
                </a:lnTo>
                <a:lnTo>
                  <a:pt x="2714102" y="5076"/>
                </a:lnTo>
                <a:lnTo>
                  <a:pt x="27089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52" name="Google Shape;52;p1"/>
          <p:cNvSpPr txBox="1"/>
          <p:nvPr/>
        </p:nvSpPr>
        <p:spPr>
          <a:xfrm>
            <a:off x="18074640" y="1253996"/>
            <a:ext cx="1350010" cy="323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18100058</a:t>
            </a:r>
            <a:endParaRPr sz="2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53" name="Google Shape;53;p1"/>
          <p:cNvSpPr txBox="1"/>
          <p:nvPr/>
        </p:nvSpPr>
        <p:spPr>
          <a:xfrm>
            <a:off x="10571748" y="8406728"/>
            <a:ext cx="6746232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이동형 커피 자판기 로봇</a:t>
            </a:r>
            <a:endParaRPr sz="4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"/>
          <p:cNvSpPr txBox="1"/>
          <p:nvPr/>
        </p:nvSpPr>
        <p:spPr>
          <a:xfrm>
            <a:off x="16124704" y="662687"/>
            <a:ext cx="78534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 err="1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이름</a:t>
            </a:r>
            <a:endParaRPr sz="2200" b="1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16124704" y="1217780"/>
            <a:ext cx="78534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학번</a:t>
            </a:r>
            <a:endParaRPr sz="2200" b="1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6" name="Google Shape;56;p1"/>
          <p:cNvSpPr/>
          <p:nvPr/>
        </p:nvSpPr>
        <p:spPr>
          <a:xfrm>
            <a:off x="-6350" y="4290161"/>
            <a:ext cx="2714625" cy="2731135"/>
          </a:xfrm>
          <a:custGeom>
            <a:avLst/>
            <a:gdLst/>
            <a:ahLst/>
            <a:cxnLst/>
            <a:rect l="l" t="t" r="r" b="b"/>
            <a:pathLst>
              <a:path w="2245995" h="2245359" extrusionOk="0">
                <a:moveTo>
                  <a:pt x="2239910" y="0"/>
                </a:moveTo>
                <a:lnTo>
                  <a:pt x="2233427" y="0"/>
                </a:lnTo>
                <a:lnTo>
                  <a:pt x="5340" y="0"/>
                </a:lnTo>
                <a:lnTo>
                  <a:pt x="0" y="5490"/>
                </a:lnTo>
                <a:lnTo>
                  <a:pt x="0" y="2245263"/>
                </a:lnTo>
                <a:lnTo>
                  <a:pt x="583471" y="2245263"/>
                </a:lnTo>
                <a:lnTo>
                  <a:pt x="1122726" y="1496813"/>
                </a:lnTo>
                <a:lnTo>
                  <a:pt x="1662169" y="2245263"/>
                </a:lnTo>
                <a:lnTo>
                  <a:pt x="2245401" y="2245263"/>
                </a:lnTo>
                <a:lnTo>
                  <a:pt x="2245401" y="5490"/>
                </a:lnTo>
                <a:lnTo>
                  <a:pt x="223991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7" name="Google Shape;57;p1"/>
          <p:cNvSpPr txBox="1"/>
          <p:nvPr/>
        </p:nvSpPr>
        <p:spPr>
          <a:xfrm>
            <a:off x="18129250" y="689535"/>
            <a:ext cx="1173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김성욱</a:t>
            </a:r>
            <a:endParaRPr sz="18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" name="Google Shape;48;p1"/>
          <p:cNvSpPr/>
          <p:nvPr/>
        </p:nvSpPr>
        <p:spPr>
          <a:xfrm>
            <a:off x="15630786" y="1808254"/>
            <a:ext cx="1687194" cy="396240"/>
          </a:xfrm>
          <a:custGeom>
            <a:avLst/>
            <a:gdLst/>
            <a:ahLst/>
            <a:cxnLst/>
            <a:rect l="l" t="t" r="r" b="b"/>
            <a:pathLst>
              <a:path w="1687194" h="396240" extrusionOk="0">
                <a:moveTo>
                  <a:pt x="1687060" y="0"/>
                </a:moveTo>
                <a:lnTo>
                  <a:pt x="0" y="0"/>
                </a:lnTo>
                <a:lnTo>
                  <a:pt x="0" y="395736"/>
                </a:lnTo>
                <a:lnTo>
                  <a:pt x="1687060" y="395736"/>
                </a:lnTo>
                <a:lnTo>
                  <a:pt x="168706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0" name="Google Shape;49;p1"/>
          <p:cNvSpPr/>
          <p:nvPr/>
        </p:nvSpPr>
        <p:spPr>
          <a:xfrm>
            <a:off x="15630786" y="2349953"/>
            <a:ext cx="1687195" cy="396240"/>
          </a:xfrm>
          <a:custGeom>
            <a:avLst/>
            <a:gdLst/>
            <a:ahLst/>
            <a:cxnLst/>
            <a:rect l="l" t="t" r="r" b="b"/>
            <a:pathLst>
              <a:path w="1687194" h="396240" extrusionOk="0">
                <a:moveTo>
                  <a:pt x="1687060" y="0"/>
                </a:moveTo>
                <a:lnTo>
                  <a:pt x="0" y="0"/>
                </a:lnTo>
                <a:lnTo>
                  <a:pt x="0" y="395736"/>
                </a:lnTo>
                <a:lnTo>
                  <a:pt x="1687060" y="395736"/>
                </a:lnTo>
                <a:lnTo>
                  <a:pt x="168706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52;p1"/>
          <p:cNvSpPr txBox="1"/>
          <p:nvPr/>
        </p:nvSpPr>
        <p:spPr>
          <a:xfrm>
            <a:off x="18074640" y="2386169"/>
            <a:ext cx="1350010" cy="323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18100128</a:t>
            </a:r>
            <a:endParaRPr sz="2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" name="Google Shape;54;p1"/>
          <p:cNvSpPr txBox="1"/>
          <p:nvPr/>
        </p:nvSpPr>
        <p:spPr>
          <a:xfrm>
            <a:off x="16124704" y="1794860"/>
            <a:ext cx="78534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이름</a:t>
            </a:r>
            <a:endParaRPr sz="2200" b="1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3" name="Google Shape;55;p1"/>
          <p:cNvSpPr txBox="1"/>
          <p:nvPr/>
        </p:nvSpPr>
        <p:spPr>
          <a:xfrm>
            <a:off x="16124704" y="2349953"/>
            <a:ext cx="78534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학번</a:t>
            </a:r>
            <a:endParaRPr sz="2200" b="1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4" name="Google Shape;57;p1"/>
          <p:cNvSpPr txBox="1"/>
          <p:nvPr/>
        </p:nvSpPr>
        <p:spPr>
          <a:xfrm>
            <a:off x="18129250" y="1821708"/>
            <a:ext cx="1173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안진우</a:t>
            </a:r>
            <a:endParaRPr sz="18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7" name="Google Shape;48;p1"/>
          <p:cNvSpPr/>
          <p:nvPr/>
        </p:nvSpPr>
        <p:spPr>
          <a:xfrm>
            <a:off x="15630785" y="3012860"/>
            <a:ext cx="1687194" cy="396240"/>
          </a:xfrm>
          <a:custGeom>
            <a:avLst/>
            <a:gdLst/>
            <a:ahLst/>
            <a:cxnLst/>
            <a:rect l="l" t="t" r="r" b="b"/>
            <a:pathLst>
              <a:path w="1687194" h="396240" extrusionOk="0">
                <a:moveTo>
                  <a:pt x="1687060" y="0"/>
                </a:moveTo>
                <a:lnTo>
                  <a:pt x="0" y="0"/>
                </a:lnTo>
                <a:lnTo>
                  <a:pt x="0" y="395736"/>
                </a:lnTo>
                <a:lnTo>
                  <a:pt x="1687060" y="395736"/>
                </a:lnTo>
                <a:lnTo>
                  <a:pt x="168706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" name="Google Shape;49;p1"/>
          <p:cNvSpPr/>
          <p:nvPr/>
        </p:nvSpPr>
        <p:spPr>
          <a:xfrm>
            <a:off x="15630785" y="3554559"/>
            <a:ext cx="1687195" cy="396240"/>
          </a:xfrm>
          <a:custGeom>
            <a:avLst/>
            <a:gdLst/>
            <a:ahLst/>
            <a:cxnLst/>
            <a:rect l="l" t="t" r="r" b="b"/>
            <a:pathLst>
              <a:path w="1687194" h="396240" extrusionOk="0">
                <a:moveTo>
                  <a:pt x="1687060" y="0"/>
                </a:moveTo>
                <a:lnTo>
                  <a:pt x="0" y="0"/>
                </a:lnTo>
                <a:lnTo>
                  <a:pt x="0" y="395736"/>
                </a:lnTo>
                <a:lnTo>
                  <a:pt x="1687060" y="395736"/>
                </a:lnTo>
                <a:lnTo>
                  <a:pt x="168706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9" name="Google Shape;52;p1"/>
          <p:cNvSpPr txBox="1"/>
          <p:nvPr/>
        </p:nvSpPr>
        <p:spPr>
          <a:xfrm>
            <a:off x="18074639" y="3590775"/>
            <a:ext cx="1350010" cy="323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18100131</a:t>
            </a:r>
            <a:endParaRPr sz="2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" name="Google Shape;54;p1"/>
          <p:cNvSpPr txBox="1"/>
          <p:nvPr/>
        </p:nvSpPr>
        <p:spPr>
          <a:xfrm>
            <a:off x="16124703" y="2999466"/>
            <a:ext cx="78534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이름</a:t>
            </a:r>
            <a:endParaRPr sz="2200" b="1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1" name="Google Shape;55;p1"/>
          <p:cNvSpPr txBox="1"/>
          <p:nvPr/>
        </p:nvSpPr>
        <p:spPr>
          <a:xfrm>
            <a:off x="16124703" y="3554559"/>
            <a:ext cx="78534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학번</a:t>
            </a:r>
            <a:endParaRPr sz="2200" b="1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2" name="Google Shape;57;p1"/>
          <p:cNvSpPr txBox="1"/>
          <p:nvPr/>
        </p:nvSpPr>
        <p:spPr>
          <a:xfrm>
            <a:off x="18129249" y="3026314"/>
            <a:ext cx="1173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양유경</a:t>
            </a:r>
            <a:endParaRPr sz="18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3" name="Google Shape;48;p1"/>
          <p:cNvSpPr/>
          <p:nvPr/>
        </p:nvSpPr>
        <p:spPr>
          <a:xfrm>
            <a:off x="15630785" y="4307617"/>
            <a:ext cx="1687194" cy="396240"/>
          </a:xfrm>
          <a:custGeom>
            <a:avLst/>
            <a:gdLst/>
            <a:ahLst/>
            <a:cxnLst/>
            <a:rect l="l" t="t" r="r" b="b"/>
            <a:pathLst>
              <a:path w="1687194" h="396240" extrusionOk="0">
                <a:moveTo>
                  <a:pt x="1687060" y="0"/>
                </a:moveTo>
                <a:lnTo>
                  <a:pt x="0" y="0"/>
                </a:lnTo>
                <a:lnTo>
                  <a:pt x="0" y="395736"/>
                </a:lnTo>
                <a:lnTo>
                  <a:pt x="1687060" y="395736"/>
                </a:lnTo>
                <a:lnTo>
                  <a:pt x="168706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4" name="Google Shape;49;p1"/>
          <p:cNvSpPr/>
          <p:nvPr/>
        </p:nvSpPr>
        <p:spPr>
          <a:xfrm>
            <a:off x="15630785" y="4849316"/>
            <a:ext cx="1687195" cy="396240"/>
          </a:xfrm>
          <a:custGeom>
            <a:avLst/>
            <a:gdLst/>
            <a:ahLst/>
            <a:cxnLst/>
            <a:rect l="l" t="t" r="r" b="b"/>
            <a:pathLst>
              <a:path w="1687194" h="396240" extrusionOk="0">
                <a:moveTo>
                  <a:pt x="1687060" y="0"/>
                </a:moveTo>
                <a:lnTo>
                  <a:pt x="0" y="0"/>
                </a:lnTo>
                <a:lnTo>
                  <a:pt x="0" y="395736"/>
                </a:lnTo>
                <a:lnTo>
                  <a:pt x="1687060" y="395736"/>
                </a:lnTo>
                <a:lnTo>
                  <a:pt x="168706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5" name="Google Shape;52;p1"/>
          <p:cNvSpPr txBox="1"/>
          <p:nvPr/>
        </p:nvSpPr>
        <p:spPr>
          <a:xfrm>
            <a:off x="18074639" y="4885532"/>
            <a:ext cx="1350010" cy="323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18100198</a:t>
            </a:r>
            <a:endParaRPr sz="2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6" name="Google Shape;54;p1"/>
          <p:cNvSpPr txBox="1"/>
          <p:nvPr/>
        </p:nvSpPr>
        <p:spPr>
          <a:xfrm>
            <a:off x="16124703" y="4294223"/>
            <a:ext cx="78534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이름</a:t>
            </a:r>
            <a:endParaRPr sz="2200" b="1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8" name="Google Shape;55;p1"/>
          <p:cNvSpPr txBox="1"/>
          <p:nvPr/>
        </p:nvSpPr>
        <p:spPr>
          <a:xfrm>
            <a:off x="16124703" y="4849316"/>
            <a:ext cx="78534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학번</a:t>
            </a:r>
            <a:endParaRPr sz="2200" b="1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9" name="Google Shape;57;p1"/>
          <p:cNvSpPr txBox="1"/>
          <p:nvPr/>
        </p:nvSpPr>
        <p:spPr>
          <a:xfrm>
            <a:off x="18129249" y="4321071"/>
            <a:ext cx="11736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조수민</a:t>
            </a:r>
            <a:endParaRPr sz="18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0" name="Google Shape;53;p1"/>
          <p:cNvSpPr txBox="1"/>
          <p:nvPr/>
        </p:nvSpPr>
        <p:spPr>
          <a:xfrm>
            <a:off x="3932917" y="1662061"/>
            <a:ext cx="12528550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자동화시스템</a:t>
            </a:r>
            <a:endParaRPr lang="en-US" altLang="ko-KR" sz="8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프로젝트</a:t>
            </a:r>
            <a:endParaRPr sz="8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5" name="Google Shape;245;p11"/>
          <p:cNvSpPr/>
          <p:nvPr/>
        </p:nvSpPr>
        <p:spPr>
          <a:xfrm>
            <a:off x="3788698" y="10263851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2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72F0C-357A-1C75-61B8-C32EA2C700A5}"/>
              </a:ext>
            </a:extLst>
          </p:cNvPr>
          <p:cNvSpPr txBox="1"/>
          <p:nvPr/>
        </p:nvSpPr>
        <p:spPr>
          <a:xfrm>
            <a:off x="3736584" y="1914987"/>
            <a:ext cx="56517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진행상황</a:t>
            </a:r>
            <a:r>
              <a:rPr lang="en-US" altLang="ko-KR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-</a:t>
            </a:r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소프트웨어</a:t>
            </a:r>
          </a:p>
        </p:txBody>
      </p:sp>
      <p:pic>
        <p:nvPicPr>
          <p:cNvPr id="3" name="KakaoTalk_20221127_121647032">
            <a:hlinkClick r:id="" action="ppaction://media"/>
            <a:extLst>
              <a:ext uri="{FF2B5EF4-FFF2-40B4-BE49-F238E27FC236}">
                <a16:creationId xmlns:a16="http://schemas.microsoft.com/office/drawing/2014/main" id="{89DE9A4C-17D3-C192-D01B-566E6C0CF53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78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85666" y="3617671"/>
            <a:ext cx="9753600" cy="548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019139-24DC-8441-3E9A-86A815FC8BB5}"/>
              </a:ext>
            </a:extLst>
          </p:cNvPr>
          <p:cNvSpPr txBox="1"/>
          <p:nvPr/>
        </p:nvSpPr>
        <p:spPr>
          <a:xfrm>
            <a:off x="11570243" y="3617670"/>
            <a:ext cx="839977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카메라와 연결된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Jetson Nano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에서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손바닥을 인식한 경우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Serial 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통신을 통해 </a:t>
            </a:r>
            <a:r>
              <a:rPr lang="ko-KR" altLang="en-US" sz="4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동력부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바퀴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에 정지 명령을 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내리게 됨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Cam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  <a:sym typeface="Wingdings" panose="05000000000000000000" pitchFamily="2" charset="2"/>
              </a:rPr>
              <a:t>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Jetson Nano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  <a:sym typeface="Wingdings" panose="05000000000000000000" pitchFamily="2" charset="2"/>
              </a:rPr>
              <a:t>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Arduino</a:t>
            </a:r>
            <a:endParaRPr lang="ko-KR" altLang="en-US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839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5" name="Google Shape;245;p11"/>
          <p:cNvSpPr/>
          <p:nvPr/>
        </p:nvSpPr>
        <p:spPr>
          <a:xfrm>
            <a:off x="3788698" y="10263851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2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72F0C-357A-1C75-61B8-C32EA2C700A5}"/>
              </a:ext>
            </a:extLst>
          </p:cNvPr>
          <p:cNvSpPr txBox="1"/>
          <p:nvPr/>
        </p:nvSpPr>
        <p:spPr>
          <a:xfrm>
            <a:off x="3736584" y="1914987"/>
            <a:ext cx="5453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진행상황</a:t>
            </a:r>
            <a:r>
              <a:rPr lang="en-US" altLang="ko-KR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-</a:t>
            </a:r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소프트웨어</a:t>
            </a:r>
          </a:p>
        </p:txBody>
      </p:sp>
      <p:pic>
        <p:nvPicPr>
          <p:cNvPr id="8" name="젯슨화면">
            <a:hlinkClick r:id="" action="ppaction://media"/>
            <a:extLst>
              <a:ext uri="{FF2B5EF4-FFF2-40B4-BE49-F238E27FC236}">
                <a16:creationId xmlns:a16="http://schemas.microsoft.com/office/drawing/2014/main" id="{95B80AF8-37F3-E9E5-DACB-21A0BE9BDFB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6030" end="7836"/>
                </p14:media>
              </p:ext>
            </p:extLst>
          </p:nvPr>
        </p:nvPicPr>
        <p:blipFill rotWithShape="1">
          <a:blip r:embed="rId7"/>
          <a:srcRect l="10762" t="5969" r="7330" b="10286"/>
          <a:stretch/>
        </p:blipFill>
        <p:spPr>
          <a:xfrm>
            <a:off x="7717811" y="2995301"/>
            <a:ext cx="11762535" cy="6764844"/>
          </a:xfrm>
          <a:prstGeom prst="rect">
            <a:avLst/>
          </a:prstGeom>
        </p:spPr>
      </p:pic>
      <p:pic>
        <p:nvPicPr>
          <p:cNvPr id="3" name="앱화면">
            <a:hlinkClick r:id="" action="ppaction://media"/>
            <a:extLst>
              <a:ext uri="{FF2B5EF4-FFF2-40B4-BE49-F238E27FC236}">
                <a16:creationId xmlns:a16="http://schemas.microsoft.com/office/drawing/2014/main" id="{26FDCDA8-C93D-DE3B-3F10-152517DDE9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14588.1"/>
                </p14:media>
              </p:ext>
            </p:extLst>
          </p:nvPr>
        </p:nvPicPr>
        <p:blipFill rotWithShape="1">
          <a:blip r:embed="rId8"/>
          <a:srcRect t="39541" b="39869"/>
          <a:stretch/>
        </p:blipFill>
        <p:spPr>
          <a:xfrm>
            <a:off x="813573" y="6702463"/>
            <a:ext cx="6683322" cy="30576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CD9893-FBAF-42A3-AD07-78D2B0215BC5}"/>
              </a:ext>
            </a:extLst>
          </p:cNvPr>
          <p:cNvSpPr txBox="1"/>
          <p:nvPr/>
        </p:nvSpPr>
        <p:spPr>
          <a:xfrm>
            <a:off x="637065" y="3542253"/>
            <a:ext cx="70807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APP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  <a:sym typeface="Wingdings" panose="05000000000000000000" pitchFamily="2" charset="2"/>
              </a:rPr>
              <a:t>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Jetson Nano</a:t>
            </a:r>
            <a:b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</a:b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(ROS TCP)</a:t>
            </a:r>
            <a:endParaRPr lang="ko-KR" altLang="en-US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B75A7C-89C2-8953-3DB4-923B202C8A1A}"/>
              </a:ext>
            </a:extLst>
          </p:cNvPr>
          <p:cNvSpPr txBox="1"/>
          <p:nvPr/>
        </p:nvSpPr>
        <p:spPr>
          <a:xfrm>
            <a:off x="1346973" y="5808363"/>
            <a:ext cx="7080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유저 이용 키오스크 화면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7301DD-A910-4FE7-139F-15E4CD1A4193}"/>
              </a:ext>
            </a:extLst>
          </p:cNvPr>
          <p:cNvSpPr txBox="1"/>
          <p:nvPr/>
        </p:nvSpPr>
        <p:spPr>
          <a:xfrm>
            <a:off x="11098151" y="2173962"/>
            <a:ext cx="7080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JETSON NANO 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화면</a:t>
            </a:r>
          </a:p>
        </p:txBody>
      </p:sp>
    </p:spTree>
    <p:extLst>
      <p:ext uri="{BB962C8B-B14F-4D97-AF65-F5344CB8AC3E}">
        <p14:creationId xmlns:p14="http://schemas.microsoft.com/office/powerpoint/2010/main" val="13659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95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5" name="Google Shape;245;p11"/>
          <p:cNvSpPr/>
          <p:nvPr/>
        </p:nvSpPr>
        <p:spPr>
          <a:xfrm>
            <a:off x="3788698" y="10263851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2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72F0C-357A-1C75-61B8-C32EA2C700A5}"/>
              </a:ext>
            </a:extLst>
          </p:cNvPr>
          <p:cNvSpPr txBox="1"/>
          <p:nvPr/>
        </p:nvSpPr>
        <p:spPr>
          <a:xfrm>
            <a:off x="3736584" y="1914987"/>
            <a:ext cx="512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진행상황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318C8E-0A1B-ED28-82CD-5F6EB66A19C4}"/>
              </a:ext>
            </a:extLst>
          </p:cNvPr>
          <p:cNvSpPr txBox="1"/>
          <p:nvPr/>
        </p:nvSpPr>
        <p:spPr>
          <a:xfrm>
            <a:off x="3736584" y="3333940"/>
            <a:ext cx="1005037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앞으로의 과제</a:t>
            </a: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4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랙앤피니언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하드웨어 구축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베터리 사용 주행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임시 고정 회로 완전 구축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워터펌프 부 설치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-워터펌프 앱과 연결 확인</a:t>
            </a: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4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펠티어소자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부착 및 제어</a:t>
            </a: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-컵 </a:t>
            </a:r>
            <a:r>
              <a:rPr lang="ko-KR" altLang="en-US" sz="4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가져감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인식</a:t>
            </a:r>
          </a:p>
        </p:txBody>
      </p:sp>
    </p:spTree>
    <p:extLst>
      <p:ext uri="{BB962C8B-B14F-4D97-AF65-F5344CB8AC3E}">
        <p14:creationId xmlns:p14="http://schemas.microsoft.com/office/powerpoint/2010/main" val="1296065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2"/>
          <p:cNvSpPr/>
          <p:nvPr/>
        </p:nvSpPr>
        <p:spPr>
          <a:xfrm rot="10800000" flipH="1">
            <a:off x="-6350" y="-1"/>
            <a:ext cx="20110450" cy="11309350"/>
          </a:xfrm>
          <a:custGeom>
            <a:avLst/>
            <a:gdLst/>
            <a:ahLst/>
            <a:cxnLst/>
            <a:rect l="l" t="t" r="r" b="b"/>
            <a:pathLst>
              <a:path w="20104100" h="11308715" extrusionOk="0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6" name="Google Shape;256;p12"/>
          <p:cNvSpPr/>
          <p:nvPr/>
        </p:nvSpPr>
        <p:spPr>
          <a:xfrm>
            <a:off x="-6350" y="707889"/>
            <a:ext cx="2731135" cy="2731770"/>
          </a:xfrm>
          <a:custGeom>
            <a:avLst/>
            <a:gdLst/>
            <a:ahLst/>
            <a:cxnLst/>
            <a:rect l="l" t="t" r="r" b="b"/>
            <a:pathLst>
              <a:path w="2731135" h="2731770" extrusionOk="0">
                <a:moveTo>
                  <a:pt x="2730903" y="0"/>
                </a:moveTo>
                <a:lnTo>
                  <a:pt x="6408" y="0"/>
                </a:lnTo>
                <a:lnTo>
                  <a:pt x="0" y="6646"/>
                </a:lnTo>
                <a:lnTo>
                  <a:pt x="0" y="1820765"/>
                </a:lnTo>
                <a:lnTo>
                  <a:pt x="910137" y="1820765"/>
                </a:lnTo>
                <a:lnTo>
                  <a:pt x="910137" y="2731217"/>
                </a:lnTo>
                <a:lnTo>
                  <a:pt x="2725600" y="2731217"/>
                </a:lnTo>
                <a:lnTo>
                  <a:pt x="2730903" y="2726354"/>
                </a:lnTo>
                <a:lnTo>
                  <a:pt x="273090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7" name="Google Shape;257;p12"/>
          <p:cNvSpPr/>
          <p:nvPr/>
        </p:nvSpPr>
        <p:spPr>
          <a:xfrm>
            <a:off x="0" y="7871805"/>
            <a:ext cx="2714625" cy="2731770"/>
          </a:xfrm>
          <a:custGeom>
            <a:avLst/>
            <a:gdLst/>
            <a:ahLst/>
            <a:cxnLst/>
            <a:rect l="l" t="t" r="r" b="b"/>
            <a:pathLst>
              <a:path w="2714625" h="2731770" extrusionOk="0">
                <a:moveTo>
                  <a:pt x="2708950" y="0"/>
                </a:moveTo>
                <a:lnTo>
                  <a:pt x="0" y="0"/>
                </a:lnTo>
                <a:lnTo>
                  <a:pt x="0" y="2731217"/>
                </a:lnTo>
                <a:lnTo>
                  <a:pt x="2708485" y="2731217"/>
                </a:lnTo>
                <a:lnTo>
                  <a:pt x="2714102" y="2725274"/>
                </a:lnTo>
                <a:lnTo>
                  <a:pt x="2714102" y="1820778"/>
                </a:lnTo>
                <a:lnTo>
                  <a:pt x="1803700" y="1820778"/>
                </a:lnTo>
                <a:lnTo>
                  <a:pt x="1803700" y="910288"/>
                </a:lnTo>
                <a:lnTo>
                  <a:pt x="2714102" y="910288"/>
                </a:lnTo>
                <a:lnTo>
                  <a:pt x="2714102" y="5063"/>
                </a:lnTo>
                <a:lnTo>
                  <a:pt x="27089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8" name="Google Shape;258;p12"/>
          <p:cNvSpPr txBox="1"/>
          <p:nvPr/>
        </p:nvSpPr>
        <p:spPr>
          <a:xfrm>
            <a:off x="6318250" y="4917961"/>
            <a:ext cx="9030210" cy="2062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</a:rPr>
              <a:t>지금까지 발표를 들어주셔서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>
                <a:solidFill>
                  <a:srgbClr val="FFFFFF"/>
                </a:solidFill>
              </a:rPr>
              <a:t>감사합니다</a:t>
            </a:r>
            <a:endParaRPr/>
          </a:p>
        </p:txBody>
      </p:sp>
      <p:sp>
        <p:nvSpPr>
          <p:cNvPr id="259" name="Google Shape;259;p12"/>
          <p:cNvSpPr/>
          <p:nvPr/>
        </p:nvSpPr>
        <p:spPr>
          <a:xfrm>
            <a:off x="-6350" y="4290161"/>
            <a:ext cx="2714625" cy="2731135"/>
          </a:xfrm>
          <a:custGeom>
            <a:avLst/>
            <a:gdLst/>
            <a:ahLst/>
            <a:cxnLst/>
            <a:rect l="l" t="t" r="r" b="b"/>
            <a:pathLst>
              <a:path w="2245995" h="2245359" extrusionOk="0">
                <a:moveTo>
                  <a:pt x="2239910" y="0"/>
                </a:moveTo>
                <a:lnTo>
                  <a:pt x="2233427" y="0"/>
                </a:lnTo>
                <a:lnTo>
                  <a:pt x="5340" y="0"/>
                </a:lnTo>
                <a:lnTo>
                  <a:pt x="0" y="5490"/>
                </a:lnTo>
                <a:lnTo>
                  <a:pt x="0" y="2245263"/>
                </a:lnTo>
                <a:lnTo>
                  <a:pt x="583471" y="2245263"/>
                </a:lnTo>
                <a:lnTo>
                  <a:pt x="1122726" y="1496813"/>
                </a:lnTo>
                <a:lnTo>
                  <a:pt x="1662169" y="2245263"/>
                </a:lnTo>
                <a:lnTo>
                  <a:pt x="2245401" y="2245263"/>
                </a:lnTo>
                <a:lnTo>
                  <a:pt x="2245401" y="5490"/>
                </a:lnTo>
                <a:lnTo>
                  <a:pt x="223991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2090624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/>
          <p:nvPr/>
        </p:nvSpPr>
        <p:spPr>
          <a:xfrm>
            <a:off x="0" y="0"/>
            <a:ext cx="4206875" cy="11308715"/>
          </a:xfrm>
          <a:custGeom>
            <a:avLst/>
            <a:gdLst/>
            <a:ahLst/>
            <a:cxnLst/>
            <a:rect l="l" t="t" r="r" b="b"/>
            <a:pathLst>
              <a:path w="4206875" h="11308715" extrusionOk="0">
                <a:moveTo>
                  <a:pt x="4206506" y="0"/>
                </a:moveTo>
                <a:lnTo>
                  <a:pt x="0" y="0"/>
                </a:lnTo>
                <a:lnTo>
                  <a:pt x="0" y="11308556"/>
                </a:lnTo>
                <a:lnTo>
                  <a:pt x="4206506" y="11308556"/>
                </a:lnTo>
                <a:lnTo>
                  <a:pt x="4206506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63" name="Google Shape;6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/>
          <p:nvPr/>
        </p:nvSpPr>
        <p:spPr>
          <a:xfrm>
            <a:off x="833970" y="9047118"/>
            <a:ext cx="3420745" cy="2261870"/>
          </a:xfrm>
          <a:custGeom>
            <a:avLst/>
            <a:gdLst/>
            <a:ahLst/>
            <a:cxnLst/>
            <a:rect l="l" t="t" r="r" b="b"/>
            <a:pathLst>
              <a:path w="3420745" h="2261870" extrusionOk="0">
                <a:moveTo>
                  <a:pt x="1140142" y="1140218"/>
                </a:moveTo>
                <a:lnTo>
                  <a:pt x="2679" y="1140218"/>
                </a:lnTo>
                <a:lnTo>
                  <a:pt x="0" y="1142987"/>
                </a:lnTo>
                <a:lnTo>
                  <a:pt x="0" y="1900377"/>
                </a:lnTo>
                <a:lnTo>
                  <a:pt x="379984" y="1900377"/>
                </a:lnTo>
                <a:lnTo>
                  <a:pt x="379984" y="2261438"/>
                </a:lnTo>
                <a:lnTo>
                  <a:pt x="1140142" y="2261438"/>
                </a:lnTo>
                <a:lnTo>
                  <a:pt x="1140142" y="1140218"/>
                </a:lnTo>
                <a:close/>
              </a:path>
              <a:path w="3420745" h="2261870" extrusionOk="0">
                <a:moveTo>
                  <a:pt x="2280424" y="2781"/>
                </a:moveTo>
                <a:lnTo>
                  <a:pt x="2277630" y="0"/>
                </a:lnTo>
                <a:lnTo>
                  <a:pt x="2274341" y="0"/>
                </a:lnTo>
                <a:lnTo>
                  <a:pt x="1142847" y="0"/>
                </a:lnTo>
                <a:lnTo>
                  <a:pt x="1140142" y="2781"/>
                </a:lnTo>
                <a:lnTo>
                  <a:pt x="1140142" y="1140218"/>
                </a:lnTo>
                <a:lnTo>
                  <a:pt x="1436446" y="1140218"/>
                </a:lnTo>
                <a:lnTo>
                  <a:pt x="1710296" y="760133"/>
                </a:lnTo>
                <a:lnTo>
                  <a:pt x="1984235" y="1140218"/>
                </a:lnTo>
                <a:lnTo>
                  <a:pt x="2280424" y="1140218"/>
                </a:lnTo>
                <a:lnTo>
                  <a:pt x="2280424" y="2781"/>
                </a:lnTo>
                <a:close/>
              </a:path>
              <a:path w="3420745" h="2261870" extrusionOk="0">
                <a:moveTo>
                  <a:pt x="3420719" y="1142187"/>
                </a:moveTo>
                <a:lnTo>
                  <a:pt x="3419284" y="1142187"/>
                </a:lnTo>
                <a:lnTo>
                  <a:pt x="3419284" y="1139647"/>
                </a:lnTo>
                <a:lnTo>
                  <a:pt x="2280437" y="1139647"/>
                </a:lnTo>
                <a:lnTo>
                  <a:pt x="2280437" y="1142187"/>
                </a:lnTo>
                <a:lnTo>
                  <a:pt x="2280437" y="1520647"/>
                </a:lnTo>
                <a:lnTo>
                  <a:pt x="2280437" y="1900377"/>
                </a:lnTo>
                <a:lnTo>
                  <a:pt x="2280437" y="2261057"/>
                </a:lnTo>
                <a:lnTo>
                  <a:pt x="3420719" y="2261057"/>
                </a:lnTo>
                <a:lnTo>
                  <a:pt x="3420719" y="1900377"/>
                </a:lnTo>
                <a:lnTo>
                  <a:pt x="3040621" y="1900377"/>
                </a:lnTo>
                <a:lnTo>
                  <a:pt x="3040621" y="1520647"/>
                </a:lnTo>
                <a:lnTo>
                  <a:pt x="3420719" y="1520647"/>
                </a:lnTo>
                <a:lnTo>
                  <a:pt x="3420719" y="11421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grpSp>
        <p:nvGrpSpPr>
          <p:cNvPr id="65" name="Google Shape;65;p2"/>
          <p:cNvGrpSpPr/>
          <p:nvPr/>
        </p:nvGrpSpPr>
        <p:grpSpPr>
          <a:xfrm>
            <a:off x="5451268" y="1120308"/>
            <a:ext cx="3287395" cy="0"/>
            <a:chOff x="5451268" y="1120308"/>
            <a:chExt cx="3287395" cy="0"/>
          </a:xfrm>
        </p:grpSpPr>
        <p:sp>
          <p:nvSpPr>
            <p:cNvPr id="66" name="Google Shape;66;p2"/>
            <p:cNvSpPr/>
            <p:nvPr/>
          </p:nvSpPr>
          <p:spPr>
            <a:xfrm>
              <a:off x="5451268" y="1120308"/>
              <a:ext cx="3287395" cy="0"/>
            </a:xfrm>
            <a:custGeom>
              <a:avLst/>
              <a:gdLst/>
              <a:ahLst/>
              <a:cxnLst/>
              <a:rect l="l" t="t" r="r" b="b"/>
              <a:pathLst>
                <a:path w="3287395" h="120000" extrusionOk="0">
                  <a:moveTo>
                    <a:pt x="3287196" y="0"/>
                  </a:moveTo>
                  <a:lnTo>
                    <a:pt x="0" y="0"/>
                  </a:lnTo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451268" y="1120308"/>
              <a:ext cx="3287395" cy="0"/>
            </a:xfrm>
            <a:custGeom>
              <a:avLst/>
              <a:gdLst/>
              <a:ahLst/>
              <a:cxnLst/>
              <a:rect l="l" t="t" r="r" b="b"/>
              <a:pathLst>
                <a:path w="3287395" h="120000" extrusionOk="0">
                  <a:moveTo>
                    <a:pt x="0" y="0"/>
                  </a:moveTo>
                  <a:lnTo>
                    <a:pt x="3287196" y="0"/>
                  </a:lnTo>
                </a:path>
              </a:pathLst>
            </a:custGeom>
            <a:noFill/>
            <a:ln w="19100" cap="flat" cmpd="sng">
              <a:solidFill>
                <a:srgbClr val="5859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grpSp>
        <p:nvGrpSpPr>
          <p:cNvPr id="68" name="Google Shape;68;p2"/>
          <p:cNvGrpSpPr/>
          <p:nvPr/>
        </p:nvGrpSpPr>
        <p:grpSpPr>
          <a:xfrm>
            <a:off x="5451268" y="2267078"/>
            <a:ext cx="3287395" cy="0"/>
            <a:chOff x="5451268" y="2267078"/>
            <a:chExt cx="3287395" cy="0"/>
          </a:xfrm>
        </p:grpSpPr>
        <p:sp>
          <p:nvSpPr>
            <p:cNvPr id="69" name="Google Shape;69;p2"/>
            <p:cNvSpPr/>
            <p:nvPr/>
          </p:nvSpPr>
          <p:spPr>
            <a:xfrm>
              <a:off x="5451268" y="2267078"/>
              <a:ext cx="3287395" cy="0"/>
            </a:xfrm>
            <a:custGeom>
              <a:avLst/>
              <a:gdLst/>
              <a:ahLst/>
              <a:cxnLst/>
              <a:rect l="l" t="t" r="r" b="b"/>
              <a:pathLst>
                <a:path w="3287395" h="120000" extrusionOk="0">
                  <a:moveTo>
                    <a:pt x="3287196" y="0"/>
                  </a:moveTo>
                  <a:lnTo>
                    <a:pt x="0" y="0"/>
                  </a:lnTo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451268" y="2267078"/>
              <a:ext cx="3287395" cy="0"/>
            </a:xfrm>
            <a:custGeom>
              <a:avLst/>
              <a:gdLst/>
              <a:ahLst/>
              <a:cxnLst/>
              <a:rect l="l" t="t" r="r" b="b"/>
              <a:pathLst>
                <a:path w="3287395" h="120000" extrusionOk="0">
                  <a:moveTo>
                    <a:pt x="0" y="0"/>
                  </a:moveTo>
                  <a:lnTo>
                    <a:pt x="3287196" y="0"/>
                  </a:lnTo>
                </a:path>
              </a:pathLst>
            </a:custGeom>
            <a:noFill/>
            <a:ln w="19100" cap="flat" cmpd="sng">
              <a:solidFill>
                <a:srgbClr val="5859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71" name="Google Shape;71;p2"/>
          <p:cNvSpPr txBox="1"/>
          <p:nvPr/>
        </p:nvSpPr>
        <p:spPr>
          <a:xfrm>
            <a:off x="5421259" y="1286420"/>
            <a:ext cx="356184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5D5E6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CONTENTS</a:t>
            </a:r>
            <a:endParaRPr/>
          </a:p>
        </p:txBody>
      </p:sp>
      <p:sp>
        <p:nvSpPr>
          <p:cNvPr id="73" name="Google Shape;73;p2"/>
          <p:cNvSpPr txBox="1"/>
          <p:nvPr/>
        </p:nvSpPr>
        <p:spPr>
          <a:xfrm>
            <a:off x="6623050" y="4632356"/>
            <a:ext cx="632244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>
                <a:solidFill>
                  <a:srgbClr val="79829E"/>
                </a:solidFill>
                <a:latin typeface="Arial"/>
                <a:ea typeface="Arial"/>
                <a:cs typeface="Arial"/>
                <a:sym typeface="Arial"/>
              </a:rPr>
              <a:t>진행상황</a:t>
            </a:r>
            <a:endParaRPr sz="3600" b="1" dirty="0">
              <a:solidFill>
                <a:srgbClr val="79829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 txBox="1"/>
          <p:nvPr/>
        </p:nvSpPr>
        <p:spPr>
          <a:xfrm>
            <a:off x="5630260" y="2911475"/>
            <a:ext cx="685800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>
                <a:solidFill>
                  <a:srgbClr val="202E5E"/>
                </a:solidFill>
              </a:rPr>
              <a:t>1</a:t>
            </a:r>
            <a:endParaRPr sz="8000" b="1">
              <a:solidFill>
                <a:srgbClr val="202E5E"/>
              </a:solidFill>
            </a:endParaRPr>
          </a:p>
        </p:txBody>
      </p:sp>
      <p:sp>
        <p:nvSpPr>
          <p:cNvPr id="2" name="Google Shape;83;p2">
            <a:extLst>
              <a:ext uri="{FF2B5EF4-FFF2-40B4-BE49-F238E27FC236}">
                <a16:creationId xmlns:a16="http://schemas.microsoft.com/office/drawing/2014/main" id="{2C90C636-CDDC-4DA3-DFDB-455D797C0D9A}"/>
              </a:ext>
            </a:extLst>
          </p:cNvPr>
          <p:cNvSpPr txBox="1"/>
          <p:nvPr/>
        </p:nvSpPr>
        <p:spPr>
          <a:xfrm>
            <a:off x="5630260" y="4293803"/>
            <a:ext cx="685800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rgbClr val="202E5E"/>
                </a:solidFill>
              </a:rPr>
              <a:t>2</a:t>
            </a:r>
            <a:endParaRPr sz="8000" b="1" dirty="0">
              <a:solidFill>
                <a:srgbClr val="202E5E"/>
              </a:solidFill>
            </a:endParaRPr>
          </a:p>
        </p:txBody>
      </p:sp>
      <p:sp>
        <p:nvSpPr>
          <p:cNvPr id="4" name="Google Shape;72;p2">
            <a:extLst>
              <a:ext uri="{FF2B5EF4-FFF2-40B4-BE49-F238E27FC236}">
                <a16:creationId xmlns:a16="http://schemas.microsoft.com/office/drawing/2014/main" id="{FD170391-87B8-74EA-3E72-891661642A2D}"/>
              </a:ext>
            </a:extLst>
          </p:cNvPr>
          <p:cNvSpPr txBox="1"/>
          <p:nvPr/>
        </p:nvSpPr>
        <p:spPr>
          <a:xfrm>
            <a:off x="6623050" y="3254847"/>
            <a:ext cx="632244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>
                <a:solidFill>
                  <a:srgbClr val="79829E"/>
                </a:solidFill>
                <a:latin typeface="Arial"/>
                <a:ea typeface="Arial"/>
                <a:cs typeface="Arial"/>
                <a:sym typeface="Arial"/>
              </a:rPr>
              <a:t>피드백 답변</a:t>
            </a:r>
            <a:endParaRPr sz="3600" b="1" dirty="0">
              <a:solidFill>
                <a:srgbClr val="79829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5" name="Google Shape;245;p11"/>
          <p:cNvSpPr/>
          <p:nvPr/>
        </p:nvSpPr>
        <p:spPr>
          <a:xfrm>
            <a:off x="3788698" y="10263851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1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12DA89B-A60B-B8F3-8143-93B7590750D8}"/>
              </a:ext>
            </a:extLst>
          </p:cNvPr>
          <p:cNvSpPr txBox="1">
            <a:spLocks/>
          </p:cNvSpPr>
          <p:nvPr/>
        </p:nvSpPr>
        <p:spPr>
          <a:xfrm>
            <a:off x="1147622" y="3234569"/>
            <a:ext cx="4386904" cy="70788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lnSpc>
                <a:spcPct val="120000"/>
              </a:lnSpc>
            </a:pPr>
            <a:r>
              <a:rPr lang="en-US" altLang="ko-KR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[</a:t>
            </a:r>
            <a:r>
              <a:rPr lang="ko-KR" altLang="en-US" sz="3200" dirty="0" err="1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랙</a:t>
            </a:r>
            <a:r>
              <a:rPr lang="ko-KR" altLang="en-US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r>
              <a:rPr lang="ko-KR" altLang="en-US" sz="3200" dirty="0" err="1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피니언</a:t>
            </a:r>
            <a:r>
              <a:rPr lang="ko-KR" altLang="en-US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상세설계</a:t>
            </a:r>
            <a:r>
              <a:rPr lang="en-US" altLang="ko-KR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]</a:t>
            </a:r>
          </a:p>
          <a:p>
            <a:pPr fontAlgn="base">
              <a:lnSpc>
                <a:spcPct val="120000"/>
              </a:lnSpc>
            </a:pPr>
            <a:endParaRPr lang="en-US" altLang="ko-KR" sz="32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fontAlgn="base">
              <a:lnSpc>
                <a:spcPct val="120000"/>
              </a:lnSpc>
            </a:pPr>
            <a:endParaRPr lang="en-US" altLang="ko-KR" sz="3200"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41E21D-994E-90DE-B2EC-7339496414E8}"/>
              </a:ext>
            </a:extLst>
          </p:cNvPr>
          <p:cNvSpPr txBox="1"/>
          <p:nvPr/>
        </p:nvSpPr>
        <p:spPr>
          <a:xfrm>
            <a:off x="3736584" y="1914987"/>
            <a:ext cx="512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피드백 답변</a:t>
            </a:r>
          </a:p>
        </p:txBody>
      </p:sp>
      <p:pic>
        <p:nvPicPr>
          <p:cNvPr id="3" name="20221127_110545">
            <a:hlinkClick r:id="" action="ppaction://media"/>
            <a:extLst>
              <a:ext uri="{FF2B5EF4-FFF2-40B4-BE49-F238E27FC236}">
                <a16:creationId xmlns:a16="http://schemas.microsoft.com/office/drawing/2014/main" id="{4CB12CDD-69D5-64A3-7717-E6F5797203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7622" y="4036487"/>
            <a:ext cx="8264473" cy="464876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3A15273-EE87-606E-0718-431824F47C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9185765" y="4324431"/>
            <a:ext cx="5091269" cy="38184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499EC4-12C2-2C7A-B013-5A76FE828B80}"/>
              </a:ext>
            </a:extLst>
          </p:cNvPr>
          <p:cNvSpPr txBox="1"/>
          <p:nvPr/>
        </p:nvSpPr>
        <p:spPr>
          <a:xfrm>
            <a:off x="14309558" y="4088915"/>
            <a:ext cx="54052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컵을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개씩 사출해야 함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  <a:sym typeface="Wingdings" panose="05000000000000000000" pitchFamily="2" charset="2"/>
              </a:rPr>
              <a:t></a:t>
            </a:r>
            <a:r>
              <a:rPr lang="ko-KR" altLang="en-US" sz="4000" dirty="0" err="1">
                <a:latin typeface="휴먼모음T" panose="02030504000101010101" pitchFamily="18" charset="-127"/>
                <a:ea typeface="휴먼모음T" panose="02030504000101010101" pitchFamily="18" charset="-127"/>
                <a:sym typeface="Wingdings" panose="05000000000000000000" pitchFamily="2" charset="2"/>
              </a:rPr>
              <a:t>랙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  <a:sym typeface="Wingdings" panose="05000000000000000000" pitchFamily="2" charset="2"/>
              </a:rPr>
              <a:t> </a:t>
            </a:r>
            <a:r>
              <a:rPr lang="ko-KR" altLang="en-US" sz="4000" dirty="0" err="1">
                <a:latin typeface="휴먼모음T" panose="02030504000101010101" pitchFamily="18" charset="-127"/>
                <a:ea typeface="휴먼모음T" panose="02030504000101010101" pitchFamily="18" charset="-127"/>
                <a:sym typeface="Wingdings" panose="05000000000000000000" pitchFamily="2" charset="2"/>
              </a:rPr>
              <a:t>피니언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  <a:sym typeface="Wingdings" panose="05000000000000000000" pitchFamily="2" charset="2"/>
              </a:rPr>
              <a:t> 구조로 왕복운동을 수행하려 함</a:t>
            </a:r>
            <a:endParaRPr lang="ko-KR" altLang="en-US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7154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5" name="Google Shape;245;p11"/>
          <p:cNvSpPr/>
          <p:nvPr/>
        </p:nvSpPr>
        <p:spPr>
          <a:xfrm>
            <a:off x="3788698" y="10263851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1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41E21D-994E-90DE-B2EC-7339496414E8}"/>
              </a:ext>
            </a:extLst>
          </p:cNvPr>
          <p:cNvSpPr txBox="1"/>
          <p:nvPr/>
        </p:nvSpPr>
        <p:spPr>
          <a:xfrm>
            <a:off x="3736584" y="1914987"/>
            <a:ext cx="512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피드백 답변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7F39F2-1F3B-330C-E8E3-6130B41A633D}"/>
              </a:ext>
            </a:extLst>
          </p:cNvPr>
          <p:cNvSpPr txBox="1">
            <a:spLocks/>
          </p:cNvSpPr>
          <p:nvPr/>
        </p:nvSpPr>
        <p:spPr>
          <a:xfrm>
            <a:off x="1147621" y="3234570"/>
            <a:ext cx="7199209" cy="70788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lnSpc>
                <a:spcPct val="120000"/>
              </a:lnSpc>
            </a:pPr>
            <a:r>
              <a:rPr lang="en-US" altLang="ko-KR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[</a:t>
            </a:r>
            <a:r>
              <a:rPr lang="ko-KR" altLang="en-US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이용자를 장애물로 인식하는 경우</a:t>
            </a:r>
            <a:r>
              <a:rPr lang="en-US" altLang="ko-KR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?]</a:t>
            </a:r>
          </a:p>
          <a:p>
            <a:pPr fontAlgn="base">
              <a:lnSpc>
                <a:spcPct val="120000"/>
              </a:lnSpc>
            </a:pPr>
            <a:endParaRPr lang="en-US" altLang="ko-KR" sz="32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fontAlgn="base">
              <a:lnSpc>
                <a:spcPct val="120000"/>
              </a:lnSpc>
            </a:pPr>
            <a:endParaRPr lang="en-US" altLang="ko-KR" sz="3200"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298AFF-55A8-4AA1-CB7C-3D4ECA492385}"/>
              </a:ext>
            </a:extLst>
          </p:cNvPr>
          <p:cNvSpPr txBox="1"/>
          <p:nvPr/>
        </p:nvSpPr>
        <p:spPr>
          <a:xfrm>
            <a:off x="9871956" y="3288242"/>
            <a:ext cx="10797216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손바닥 이미지의 학습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10cm~2m 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 설정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초음파 센서 인식 거리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최대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60cm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 제한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10cm: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손바닥으로 카메라를 거의 가렸을 경우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2m: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카메라가 손으로 인식하는 최대한의 거리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이 이상으로 설정할 경우 이용자 외의 사람도 인식할 것이라 판단하였음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따라서 손바닥의 인식이 초음파 센서를 이용한 장애물의 인식보다 우선적으로 수행 되므로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사용자와 장애물의 구별이 가능함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D7CF31-76C6-68D9-978F-292EA4D76411}"/>
              </a:ext>
            </a:extLst>
          </p:cNvPr>
          <p:cNvGrpSpPr/>
          <p:nvPr/>
        </p:nvGrpSpPr>
        <p:grpSpPr>
          <a:xfrm>
            <a:off x="1333126" y="3914497"/>
            <a:ext cx="7932211" cy="5949158"/>
            <a:chOff x="1333126" y="3914497"/>
            <a:chExt cx="7932211" cy="5949158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23444CB2-4FA9-6354-4600-16731DEF92D6}"/>
                </a:ext>
              </a:extLst>
            </p:cNvPr>
            <p:cNvGrpSpPr/>
            <p:nvPr/>
          </p:nvGrpSpPr>
          <p:grpSpPr>
            <a:xfrm>
              <a:off x="1333126" y="3914497"/>
              <a:ext cx="7932211" cy="5949158"/>
              <a:chOff x="1147621" y="3899050"/>
              <a:chExt cx="7932211" cy="5949158"/>
            </a:xfrm>
          </p:grpSpPr>
          <p:pic>
            <p:nvPicPr>
              <p:cNvPr id="10" name="그림 9" descr="사람, 실내이(가) 표시된 사진&#10;&#10;자동 생성된 설명">
                <a:extLst>
                  <a:ext uri="{FF2B5EF4-FFF2-40B4-BE49-F238E27FC236}">
                    <a16:creationId xmlns:a16="http://schemas.microsoft.com/office/drawing/2014/main" id="{F1765777-B2BD-8095-376A-08240A940C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7621" y="3899050"/>
                <a:ext cx="7932211" cy="5949158"/>
              </a:xfrm>
              <a:prstGeom prst="rect">
                <a:avLst/>
              </a:prstGeom>
            </p:spPr>
          </p:pic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9D8CFBB0-881D-44FF-1EA1-76E51C05F85A}"/>
                  </a:ext>
                </a:extLst>
              </p:cNvPr>
              <p:cNvCxnSpPr/>
              <p:nvPr/>
            </p:nvCxnSpPr>
            <p:spPr>
              <a:xfrm>
                <a:off x="5181600" y="8582526"/>
                <a:ext cx="1617785" cy="0"/>
              </a:xfrm>
              <a:prstGeom prst="straightConnector1">
                <a:avLst/>
              </a:prstGeom>
              <a:ln w="76200">
                <a:solidFill>
                  <a:srgbClr val="FF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14C78AF-6802-FD2D-721C-977557E85546}"/>
                  </a:ext>
                </a:extLst>
              </p:cNvPr>
              <p:cNvSpPr txBox="1"/>
              <p:nvPr/>
            </p:nvSpPr>
            <p:spPr>
              <a:xfrm>
                <a:off x="5502441" y="8582526"/>
                <a:ext cx="186088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solidFill>
                      <a:srgbClr val="FF0000"/>
                    </a:solidFill>
                  </a:rPr>
                  <a:t>60cm</a:t>
                </a:r>
                <a:endParaRPr lang="ko-KR" altLang="en-US" sz="2800" dirty="0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EBF62C45-9886-EB9C-79DA-8290E79E0F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18979" y="4077917"/>
              <a:ext cx="1741689" cy="1758708"/>
            </a:xfrm>
            <a:prstGeom prst="line">
              <a:avLst/>
            </a:prstGeom>
            <a:ln w="762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988D406-D17F-E8E4-B983-7CD97D2CD8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52338" y="6036260"/>
              <a:ext cx="2832552" cy="751829"/>
            </a:xfrm>
            <a:prstGeom prst="line">
              <a:avLst/>
            </a:prstGeom>
            <a:ln w="762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95945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5" name="Google Shape;245;p11"/>
          <p:cNvSpPr/>
          <p:nvPr/>
        </p:nvSpPr>
        <p:spPr>
          <a:xfrm>
            <a:off x="3788698" y="10263851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1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41E21D-994E-90DE-B2EC-7339496414E8}"/>
              </a:ext>
            </a:extLst>
          </p:cNvPr>
          <p:cNvSpPr txBox="1"/>
          <p:nvPr/>
        </p:nvSpPr>
        <p:spPr>
          <a:xfrm>
            <a:off x="3736584" y="1914987"/>
            <a:ext cx="512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피드백 답변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7F39F2-1F3B-330C-E8E3-6130B41A633D}"/>
              </a:ext>
            </a:extLst>
          </p:cNvPr>
          <p:cNvSpPr txBox="1">
            <a:spLocks/>
          </p:cNvSpPr>
          <p:nvPr/>
        </p:nvSpPr>
        <p:spPr>
          <a:xfrm>
            <a:off x="1147622" y="3234568"/>
            <a:ext cx="7497852" cy="108979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lnSpc>
                <a:spcPct val="120000"/>
              </a:lnSpc>
            </a:pPr>
            <a:r>
              <a:rPr lang="en-US" altLang="ko-KR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[</a:t>
            </a:r>
            <a:r>
              <a:rPr lang="ko-KR" altLang="en-US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경로에 문제</a:t>
            </a:r>
            <a:r>
              <a:rPr lang="en-US" altLang="ko-KR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(</a:t>
            </a:r>
            <a:r>
              <a:rPr lang="ko-KR" altLang="en-US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오염</a:t>
            </a:r>
            <a:r>
              <a:rPr lang="en-US" altLang="ko-KR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, </a:t>
            </a:r>
            <a:r>
              <a:rPr lang="ko-KR" altLang="en-US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끊김</a:t>
            </a:r>
            <a:r>
              <a:rPr lang="en-US" altLang="ko-KR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)</a:t>
            </a:r>
            <a:r>
              <a:rPr lang="ko-KR" altLang="en-US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가 있는 경우</a:t>
            </a:r>
            <a:r>
              <a:rPr lang="en-US" altLang="ko-KR" sz="32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]</a:t>
            </a:r>
          </a:p>
          <a:p>
            <a:pPr fontAlgn="base">
              <a:lnSpc>
                <a:spcPct val="120000"/>
              </a:lnSpc>
            </a:pPr>
            <a:endParaRPr lang="en-US" altLang="ko-KR" sz="32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fontAlgn="base">
              <a:lnSpc>
                <a:spcPct val="120000"/>
              </a:lnSpc>
            </a:pPr>
            <a:endParaRPr lang="en-US" altLang="ko-KR" sz="3200"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F0B09B-BF65-DB0A-2862-21221234647D}"/>
              </a:ext>
            </a:extLst>
          </p:cNvPr>
          <p:cNvSpPr txBox="1"/>
          <p:nvPr/>
        </p:nvSpPr>
        <p:spPr>
          <a:xfrm>
            <a:off x="1147622" y="4059315"/>
            <a:ext cx="1730801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선이 인식이 안되는 경우 이전상태를 유지하여 주행하여, 선이 단구간 끊어진 것에 대해서는 주행을 따라갈 수 있음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일반적으로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개의 센서를 활용한 라인 트레킹처럼 좌우전환의 반복을 통해 직진하는 것이 아니라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개의 센서를 사용하여 가운데 부착된 센서의 값으로 직진 중이라는 정보를 받을 수 있음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  <a:sym typeface="Wingdings" panose="05000000000000000000" pitchFamily="2" charset="2"/>
              </a:rPr>
              <a:t>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직진성을 높여 줌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또한 라인 트레킹에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PID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를 사용하는 방법도 시도해보고 있음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7663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2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72F0C-357A-1C75-61B8-C32EA2C700A5}"/>
              </a:ext>
            </a:extLst>
          </p:cNvPr>
          <p:cNvSpPr txBox="1"/>
          <p:nvPr/>
        </p:nvSpPr>
        <p:spPr>
          <a:xfrm>
            <a:off x="3736584" y="1914987"/>
            <a:ext cx="512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진행상황</a:t>
            </a:r>
            <a:r>
              <a:rPr lang="en-US" altLang="ko-KR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-</a:t>
            </a:r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하드웨어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3ADBB30-BDD6-C7CE-1FDC-D094E569C471}"/>
              </a:ext>
            </a:extLst>
          </p:cNvPr>
          <p:cNvGrpSpPr/>
          <p:nvPr/>
        </p:nvGrpSpPr>
        <p:grpSpPr>
          <a:xfrm>
            <a:off x="3361978" y="2438207"/>
            <a:ext cx="13945235" cy="7898495"/>
            <a:chOff x="3788698" y="2365356"/>
            <a:chExt cx="13945235" cy="7898495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DE6A379-D7A6-A841-96DE-65FBD14A6941}"/>
                </a:ext>
              </a:extLst>
            </p:cNvPr>
            <p:cNvGrpSpPr/>
            <p:nvPr/>
          </p:nvGrpSpPr>
          <p:grpSpPr>
            <a:xfrm>
              <a:off x="3788698" y="2719299"/>
              <a:ext cx="13945235" cy="7544552"/>
              <a:chOff x="3788698" y="2719299"/>
              <a:chExt cx="13945235" cy="7544552"/>
            </a:xfrm>
          </p:grpSpPr>
          <p:sp>
            <p:nvSpPr>
              <p:cNvPr id="245" name="Google Shape;245;p11"/>
              <p:cNvSpPr/>
              <p:nvPr/>
            </p:nvSpPr>
            <p:spPr>
              <a:xfrm>
                <a:off x="3788698" y="10263851"/>
                <a:ext cx="13945235" cy="0"/>
              </a:xfrm>
              <a:custGeom>
                <a:avLst/>
                <a:gdLst/>
                <a:ahLst/>
                <a:cxnLst/>
                <a:rect l="l" t="t" r="r" b="b"/>
                <a:pathLst>
                  <a:path w="13945235" h="120000" extrusionOk="0">
                    <a:moveTo>
                      <a:pt x="0" y="0"/>
                    </a:moveTo>
                    <a:lnTo>
                      <a:pt x="13945221" y="0"/>
                    </a:lnTo>
                  </a:path>
                </a:pathLst>
              </a:custGeom>
              <a:noFill/>
              <a:ln w="12550" cap="flat" cmpd="sng">
                <a:solidFill>
                  <a:srgbClr val="202E5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9F845C0F-F6D5-F000-1582-D6B00F40CE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12859" y="2719299"/>
                <a:ext cx="10624813" cy="741602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" name="액자 6">
                <a:extLst>
                  <a:ext uri="{FF2B5EF4-FFF2-40B4-BE49-F238E27FC236}">
                    <a16:creationId xmlns:a16="http://schemas.microsoft.com/office/drawing/2014/main" id="{59E71D21-7ED0-26C2-510C-24D69C612AA7}"/>
                  </a:ext>
                </a:extLst>
              </p:cNvPr>
              <p:cNvSpPr/>
              <p:nvPr/>
            </p:nvSpPr>
            <p:spPr>
              <a:xfrm>
                <a:off x="6202680" y="3672840"/>
                <a:ext cx="2660540" cy="3657600"/>
              </a:xfrm>
              <a:prstGeom prst="frame">
                <a:avLst>
                  <a:gd name="adj1" fmla="val 2583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8" name="액자 7">
                <a:extLst>
                  <a:ext uri="{FF2B5EF4-FFF2-40B4-BE49-F238E27FC236}">
                    <a16:creationId xmlns:a16="http://schemas.microsoft.com/office/drawing/2014/main" id="{2A85DE74-C970-757C-4F8B-BD7CD21538E6}"/>
                  </a:ext>
                </a:extLst>
              </p:cNvPr>
              <p:cNvSpPr/>
              <p:nvPr/>
            </p:nvSpPr>
            <p:spPr>
              <a:xfrm>
                <a:off x="8970320" y="6019799"/>
                <a:ext cx="5385760" cy="1310641"/>
              </a:xfrm>
              <a:prstGeom prst="frame">
                <a:avLst>
                  <a:gd name="adj1" fmla="val 2583"/>
                </a:avLst>
              </a:prstGeom>
              <a:solidFill>
                <a:srgbClr val="00B050"/>
              </a:solidFill>
              <a:ln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액자 8">
                <a:extLst>
                  <a:ext uri="{FF2B5EF4-FFF2-40B4-BE49-F238E27FC236}">
                    <a16:creationId xmlns:a16="http://schemas.microsoft.com/office/drawing/2014/main" id="{546A3D1C-F3F9-F814-287A-63EE2194826D}"/>
                  </a:ext>
                </a:extLst>
              </p:cNvPr>
              <p:cNvSpPr/>
              <p:nvPr/>
            </p:nvSpPr>
            <p:spPr>
              <a:xfrm>
                <a:off x="11663200" y="3274361"/>
                <a:ext cx="3458640" cy="2804876"/>
              </a:xfrm>
              <a:prstGeom prst="frame">
                <a:avLst>
                  <a:gd name="adj1" fmla="val 2583"/>
                </a:avLst>
              </a:prstGeom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액자 9">
                <a:extLst>
                  <a:ext uri="{FF2B5EF4-FFF2-40B4-BE49-F238E27FC236}">
                    <a16:creationId xmlns:a16="http://schemas.microsoft.com/office/drawing/2014/main" id="{394235EB-5625-E328-C445-50B6AB638F88}"/>
                  </a:ext>
                </a:extLst>
              </p:cNvPr>
              <p:cNvSpPr/>
              <p:nvPr/>
            </p:nvSpPr>
            <p:spPr>
              <a:xfrm>
                <a:off x="10761315" y="7940822"/>
                <a:ext cx="1217325" cy="2323028"/>
              </a:xfrm>
              <a:prstGeom prst="frame">
                <a:avLst>
                  <a:gd name="adj1" fmla="val 2583"/>
                </a:avLst>
              </a:prstGeom>
              <a:solidFill>
                <a:srgbClr val="00B050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F66BB05-E6F3-7754-5E17-C891943401F1}"/>
                </a:ext>
              </a:extLst>
            </p:cNvPr>
            <p:cNvSpPr txBox="1"/>
            <p:nvPr/>
          </p:nvSpPr>
          <p:spPr>
            <a:xfrm>
              <a:off x="4192060" y="5278433"/>
              <a:ext cx="22385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dirty="0" err="1">
                  <a:solidFill>
                    <a:srgbClr val="FF0000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아두이노</a:t>
              </a:r>
              <a:endParaRPr lang="ko-KR" altLang="en-US" sz="4000" dirty="0">
                <a:solidFill>
                  <a:srgbClr val="FF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06AC0F7-BFEB-01C0-5F6C-C0B38278964F}"/>
                </a:ext>
              </a:extLst>
            </p:cNvPr>
            <p:cNvSpPr txBox="1"/>
            <p:nvPr/>
          </p:nvSpPr>
          <p:spPr>
            <a:xfrm>
              <a:off x="12460927" y="2365356"/>
              <a:ext cx="22385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srgbClr val="00B0F0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JETSON</a:t>
              </a:r>
              <a:endParaRPr lang="ko-KR" altLang="en-US" sz="4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E4D2B54-89E7-BEB5-930C-1BC2AC365631}"/>
                </a:ext>
              </a:extLst>
            </p:cNvPr>
            <p:cNvSpPr txBox="1"/>
            <p:nvPr/>
          </p:nvSpPr>
          <p:spPr>
            <a:xfrm>
              <a:off x="14587686" y="6549110"/>
              <a:ext cx="31462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dirty="0">
                  <a:solidFill>
                    <a:srgbClr val="92D050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초음파 센서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14C7CBE-0F14-2246-F9C2-2BD467CE3C65}"/>
                </a:ext>
              </a:extLst>
            </p:cNvPr>
            <p:cNvSpPr txBox="1"/>
            <p:nvPr/>
          </p:nvSpPr>
          <p:spPr>
            <a:xfrm>
              <a:off x="12341608" y="8859131"/>
              <a:ext cx="31462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srgbClr val="7030A0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IR</a:t>
              </a:r>
              <a:r>
                <a:rPr lang="ko-KR" altLang="en-US" sz="4000" dirty="0">
                  <a:solidFill>
                    <a:srgbClr val="7030A0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센서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8385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5" name="Google Shape;245;p11"/>
          <p:cNvSpPr/>
          <p:nvPr/>
        </p:nvSpPr>
        <p:spPr>
          <a:xfrm>
            <a:off x="3788698" y="10263851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2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72F0C-357A-1C75-61B8-C32EA2C700A5}"/>
              </a:ext>
            </a:extLst>
          </p:cNvPr>
          <p:cNvSpPr txBox="1"/>
          <p:nvPr/>
        </p:nvSpPr>
        <p:spPr>
          <a:xfrm>
            <a:off x="3736584" y="1914987"/>
            <a:ext cx="512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진행상황</a:t>
            </a:r>
            <a:r>
              <a:rPr lang="en-US" altLang="ko-KR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-</a:t>
            </a:r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하드웨어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F59F6FE-4D7D-8DB0-7CBC-2E9BED8BD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620" y="3293842"/>
            <a:ext cx="8239125" cy="6477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9517B83-D2AD-C526-5EF1-D52ECFA6E9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1118" y="3285069"/>
            <a:ext cx="9988882" cy="64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074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5" name="Google Shape;245;p11"/>
          <p:cNvSpPr/>
          <p:nvPr/>
        </p:nvSpPr>
        <p:spPr>
          <a:xfrm>
            <a:off x="3788698" y="10263851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2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72F0C-357A-1C75-61B8-C32EA2C700A5}"/>
              </a:ext>
            </a:extLst>
          </p:cNvPr>
          <p:cNvSpPr txBox="1"/>
          <p:nvPr/>
        </p:nvSpPr>
        <p:spPr>
          <a:xfrm>
            <a:off x="3736584" y="1914987"/>
            <a:ext cx="512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진행상황</a:t>
            </a:r>
            <a:r>
              <a:rPr lang="en-US" altLang="ko-KR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-</a:t>
            </a:r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하드웨어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AF14781-8973-E835-5534-9BF1842AE5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601" t="32293" r="5041" b="14134"/>
          <a:stretch/>
        </p:blipFill>
        <p:spPr>
          <a:xfrm>
            <a:off x="10397092" y="2623257"/>
            <a:ext cx="5108923" cy="699251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1C3B713-9E70-FCB1-7719-1641398596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5328" y="2718141"/>
            <a:ext cx="5468113" cy="708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168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1"/>
          <p:cNvSpPr/>
          <p:nvPr/>
        </p:nvSpPr>
        <p:spPr>
          <a:xfrm>
            <a:off x="0" y="0"/>
            <a:ext cx="20104100" cy="638810"/>
          </a:xfrm>
          <a:custGeom>
            <a:avLst/>
            <a:gdLst/>
            <a:ahLst/>
            <a:cxnLst/>
            <a:rect l="l" t="t" r="r" b="b"/>
            <a:pathLst>
              <a:path w="20104100" h="638810" extrusionOk="0">
                <a:moveTo>
                  <a:pt x="20104099" y="0"/>
                </a:moveTo>
                <a:lnTo>
                  <a:pt x="0" y="0"/>
                </a:lnTo>
                <a:lnTo>
                  <a:pt x="0" y="638757"/>
                </a:lnTo>
                <a:lnTo>
                  <a:pt x="20104099" y="638757"/>
                </a:lnTo>
                <a:lnTo>
                  <a:pt x="20104099" y="0"/>
                </a:lnTo>
                <a:close/>
              </a:path>
            </a:pathLst>
          </a:custGeom>
          <a:solidFill>
            <a:srgbClr val="202E5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11"/>
          <p:cNvSpPr/>
          <p:nvPr/>
        </p:nvSpPr>
        <p:spPr>
          <a:xfrm>
            <a:off x="818606" y="1538508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3" name="Google Shape;243;p11"/>
          <p:cNvSpPr/>
          <p:nvPr/>
        </p:nvSpPr>
        <p:spPr>
          <a:xfrm>
            <a:off x="3788698" y="1538508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75375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4" name="Google Shape;244;p11"/>
          <p:cNvSpPr/>
          <p:nvPr/>
        </p:nvSpPr>
        <p:spPr>
          <a:xfrm>
            <a:off x="818606" y="2872600"/>
            <a:ext cx="1823085" cy="0"/>
          </a:xfrm>
          <a:custGeom>
            <a:avLst/>
            <a:gdLst/>
            <a:ahLst/>
            <a:cxnLst/>
            <a:rect l="l" t="t" r="r" b="b"/>
            <a:pathLst>
              <a:path w="1823085" h="120000" extrusionOk="0">
                <a:moveTo>
                  <a:pt x="0" y="0"/>
                </a:moveTo>
                <a:lnTo>
                  <a:pt x="1822738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5" name="Google Shape;245;p11"/>
          <p:cNvSpPr/>
          <p:nvPr/>
        </p:nvSpPr>
        <p:spPr>
          <a:xfrm>
            <a:off x="3788698" y="10263851"/>
            <a:ext cx="13945235" cy="0"/>
          </a:xfrm>
          <a:custGeom>
            <a:avLst/>
            <a:gdLst/>
            <a:ahLst/>
            <a:cxnLst/>
            <a:rect l="l" t="t" r="r" b="b"/>
            <a:pathLst>
              <a:path w="13945235" h="120000" extrusionOk="0">
                <a:moveTo>
                  <a:pt x="0" y="0"/>
                </a:moveTo>
                <a:lnTo>
                  <a:pt x="13945221" y="0"/>
                </a:lnTo>
              </a:path>
            </a:pathLst>
          </a:custGeom>
          <a:noFill/>
          <a:ln w="12550" cap="flat" cmpd="sng">
            <a:solidFill>
              <a:srgbClr val="202E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46" name="Google Shape;246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601443" y="10625942"/>
            <a:ext cx="2113354" cy="2967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11"/>
          <p:cNvGrpSpPr/>
          <p:nvPr/>
        </p:nvGrpSpPr>
        <p:grpSpPr>
          <a:xfrm>
            <a:off x="0" y="11183232"/>
            <a:ext cx="20104643" cy="125730"/>
            <a:chOff x="0" y="11183232"/>
            <a:chExt cx="20104643" cy="125730"/>
          </a:xfrm>
        </p:grpSpPr>
        <p:sp>
          <p:nvSpPr>
            <p:cNvPr id="248" name="Google Shape;248;p11"/>
            <p:cNvSpPr/>
            <p:nvPr/>
          </p:nvSpPr>
          <p:spPr>
            <a:xfrm>
              <a:off x="0" y="11183232"/>
              <a:ext cx="15770225" cy="125730"/>
            </a:xfrm>
            <a:custGeom>
              <a:avLst/>
              <a:gdLst/>
              <a:ahLst/>
              <a:cxnLst/>
              <a:rect l="l" t="t" r="r" b="b"/>
              <a:pathLst>
                <a:path w="15770225" h="125729" extrusionOk="0">
                  <a:moveTo>
                    <a:pt x="0" y="125323"/>
                  </a:moveTo>
                  <a:lnTo>
                    <a:pt x="15770133" y="125323"/>
                  </a:lnTo>
                  <a:lnTo>
                    <a:pt x="15770133" y="0"/>
                  </a:lnTo>
                  <a:lnTo>
                    <a:pt x="0" y="0"/>
                  </a:lnTo>
                  <a:lnTo>
                    <a:pt x="0" y="125323"/>
                  </a:lnTo>
                  <a:close/>
                </a:path>
              </a:pathLst>
            </a:custGeom>
            <a:solidFill>
              <a:srgbClr val="202E5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15770133" y="11183609"/>
              <a:ext cx="4334510" cy="125095"/>
            </a:xfrm>
            <a:custGeom>
              <a:avLst/>
              <a:gdLst/>
              <a:ahLst/>
              <a:cxnLst/>
              <a:rect l="l" t="t" r="r" b="b"/>
              <a:pathLst>
                <a:path w="4334509" h="125095" extrusionOk="0">
                  <a:moveTo>
                    <a:pt x="0" y="124946"/>
                  </a:moveTo>
                  <a:lnTo>
                    <a:pt x="0" y="0"/>
                  </a:lnTo>
                  <a:lnTo>
                    <a:pt x="4333965" y="0"/>
                  </a:lnTo>
                  <a:lnTo>
                    <a:pt x="4333965" y="124946"/>
                  </a:lnTo>
                  <a:lnTo>
                    <a:pt x="0" y="12494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0" name="Google Shape;250;p11"/>
          <p:cNvSpPr txBox="1"/>
          <p:nvPr/>
        </p:nvSpPr>
        <p:spPr>
          <a:xfrm>
            <a:off x="818606" y="1914987"/>
            <a:ext cx="189346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202E5E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Chap 2</a:t>
            </a:r>
            <a:endParaRPr sz="4000" b="1" dirty="0">
              <a:solidFill>
                <a:srgbClr val="202E5E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72F0C-357A-1C75-61B8-C32EA2C700A5}"/>
              </a:ext>
            </a:extLst>
          </p:cNvPr>
          <p:cNvSpPr txBox="1"/>
          <p:nvPr/>
        </p:nvSpPr>
        <p:spPr>
          <a:xfrm>
            <a:off x="3736584" y="1914987"/>
            <a:ext cx="512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진행상황</a:t>
            </a:r>
            <a:r>
              <a:rPr lang="en-US" altLang="ko-KR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-</a:t>
            </a:r>
            <a:r>
              <a:rPr lang="ko-KR" altLang="en-US" sz="4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소프트웨어</a:t>
            </a:r>
          </a:p>
        </p:txBody>
      </p:sp>
      <p:pic>
        <p:nvPicPr>
          <p:cNvPr id="3" name="KakaoTalk_20221127_113407969">
            <a:hlinkClick r:id="" action="ppaction://media"/>
            <a:extLst>
              <a:ext uri="{FF2B5EF4-FFF2-40B4-BE49-F238E27FC236}">
                <a16:creationId xmlns:a16="http://schemas.microsoft.com/office/drawing/2014/main" id="{36FE57B9-3409-E67A-BFA1-6DFEDB59EBB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17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5339" y="3672745"/>
            <a:ext cx="9753600" cy="548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C5D2B8-6FE6-7AFC-312A-6512D5E82A7D}"/>
              </a:ext>
            </a:extLst>
          </p:cNvPr>
          <p:cNvSpPr txBox="1"/>
          <p:nvPr/>
        </p:nvSpPr>
        <p:spPr>
          <a:xfrm>
            <a:off x="11893419" y="3647122"/>
            <a:ext cx="797954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IR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센서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센서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개를 사용하여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개보다 좀더 섬세한 주행이 가능함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초음파센서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장애물 인식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및 회피</a:t>
            </a:r>
            <a:endParaRPr lang="en-US" altLang="ko-KR" sz="4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초음파센서의 거리 값에 </a:t>
            </a:r>
            <a:r>
              <a:rPr lang="en-US" altLang="ko-KR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PID</a:t>
            </a:r>
            <a:r>
              <a:rPr lang="ko-KR" altLang="en-US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제어를 사용하여 목표 유지 거리에 비례하는 속도 값의 변화</a:t>
            </a:r>
          </a:p>
        </p:txBody>
      </p:sp>
    </p:spTree>
    <p:extLst>
      <p:ext uri="{BB962C8B-B14F-4D97-AF65-F5344CB8AC3E}">
        <p14:creationId xmlns:p14="http://schemas.microsoft.com/office/powerpoint/2010/main" val="338726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1566</TotalTime>
  <Words>505</Words>
  <Application>Microsoft Office PowerPoint</Application>
  <PresentationFormat>사용자 지정</PresentationFormat>
  <Paragraphs>103</Paragraphs>
  <Slides>13</Slides>
  <Notes>13</Notes>
  <HiddenSlides>0</HiddenSlides>
  <MMClips>5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Calibri</vt:lpstr>
      <vt:lpstr>휴먼둥근헤드라인</vt:lpstr>
      <vt:lpstr>Nanum Gothic</vt:lpstr>
      <vt:lpstr>휴먼모음T</vt:lpstr>
      <vt:lpstr>Arial</vt:lpstr>
      <vt:lpstr>NanumGothic ExtraBold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WOOJIN KIM</dc:creator>
  <cp:lastModifiedBy>조수민</cp:lastModifiedBy>
  <cp:revision>187</cp:revision>
  <dcterms:created xsi:type="dcterms:W3CDTF">2022-04-18T01:28:53Z</dcterms:created>
  <dcterms:modified xsi:type="dcterms:W3CDTF">2022-11-28T12:38:33Z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2022-04-06T00:00:00Z</vt:filetime>
  </property>
  <property fmtid="{D5CDD505-2E9C-101B-9397-08002B2CF9AE}" pid="3" name="Creator">
    <vt:lpwstr>Adobe Illustrator 24.0 (Macintosh)</vt:lpwstr>
  </property>
  <property fmtid="{D5CDD505-2E9C-101B-9397-08002B2CF9AE}" pid="4" name="LastSaved">
    <vt:filetime>2022-04-18T00:00:00Z</vt:filetime>
  </property>
</Properties>
</file>